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1" r:id="rId87"/>
    <p:sldId id="340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4" r:id="rId120"/>
    <p:sldId id="373" r:id="rId121"/>
    <p:sldId id="376" r:id="rId122"/>
    <p:sldId id="375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4" r:id="rId140"/>
    <p:sldId id="393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icrosoft.AspNetCore.JsonPatch/" TargetMode="External"/><Relationship Id="rId2" Type="http://schemas.openxmlformats.org/officeDocument/2006/relationships/hyperlink" Target="https://datatracker.ietf.org/doc/html/rfc6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fundamentals/routing?view=aspnetcore-6.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web-api/advanced/formatting?view=aspnetcore-6.0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643542"/>
          </a:xfrm>
        </p:spPr>
        <p:txBody>
          <a:bodyPr>
            <a:normAutofit/>
          </a:bodyPr>
          <a:lstStyle/>
          <a:p>
            <a:r>
              <a:rPr lang="en-US" dirty="0"/>
              <a:t>ASPNETCORE6RESTAPI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0D0F-DD9B-427C-A01E-BAEE9645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/>
              <a:t>Application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84A69-230D-4CCD-8710-87DBC678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426"/>
            <a:ext cx="98107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51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8FAE-C278-4F8A-92E5-251323FD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POSTMAN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C2DA1-04A0-4682-831C-B5CC1A29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69"/>
            <a:ext cx="9572920" cy="55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22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C3F6-FFB4-4EAA-B73C-0F7085338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5444"/>
          </a:xfrm>
        </p:spPr>
        <p:txBody>
          <a:bodyPr>
            <a:normAutofit fontScale="90000"/>
          </a:bodyPr>
          <a:lstStyle/>
          <a:p>
            <a:r>
              <a:rPr lang="en-US" dirty="0"/>
              <a:t>Postman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7ED9C-49E2-4888-B52C-D572090C2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" y="1316382"/>
            <a:ext cx="10910089" cy="55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19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97C5-E9DA-46E1-8C61-3FEF26EC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2627"/>
          </a:xfrm>
        </p:spPr>
        <p:txBody>
          <a:bodyPr>
            <a:normAutofit fontScale="90000"/>
          </a:bodyPr>
          <a:lstStyle/>
          <a:p>
            <a:r>
              <a:rPr lang="en-US" dirty="0"/>
              <a:t>Postman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864C-D265-442E-9684-AA794A62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052"/>
            <a:ext cx="9041048" cy="5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06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CDB2-BB9E-44B5-886B-AC015A63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2383"/>
          </a:xfrm>
        </p:spPr>
        <p:txBody>
          <a:bodyPr/>
          <a:lstStyle/>
          <a:p>
            <a:r>
              <a:rPr lang="en-US" dirty="0"/>
              <a:t>Partially update a resource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707C6-7070-46C0-AFC3-5379176A6C29}"/>
              </a:ext>
            </a:extLst>
          </p:cNvPr>
          <p:cNvSpPr txBox="1"/>
          <p:nvPr/>
        </p:nvSpPr>
        <p:spPr>
          <a:xfrm>
            <a:off x="427160" y="1145696"/>
            <a:ext cx="6787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https://datatracker.ietf.org/doc/html/rfc6902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https://www.nuget.org/packages/Microsoft.AspNetCore.JsonPatch/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77F9E-8489-414C-B06A-F840F843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8454"/>
            <a:ext cx="8613018" cy="46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215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1320-A853-4B35-BE6C-C1B54400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Install two packages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1F475-8B70-469B-BDCE-6FAF4040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385"/>
            <a:ext cx="12192000" cy="33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57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F23A4-AF71-4F1D-9B3E-7FD5E4C9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540"/>
          </a:xfrm>
        </p:spPr>
        <p:txBody>
          <a:bodyPr>
            <a:normAutofit fontScale="90000"/>
          </a:bodyPr>
          <a:lstStyle/>
          <a:p>
            <a:r>
              <a:rPr lang="en-US" dirty="0"/>
              <a:t>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3AEDD-499C-413D-8C8D-B5EAA065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696"/>
            <a:ext cx="12192000" cy="23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694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8F3A-3E66-4936-B183-0CCBCC88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540"/>
          </a:xfrm>
        </p:spPr>
        <p:txBody>
          <a:bodyPr>
            <a:normAutofit fontScale="90000"/>
          </a:bodyPr>
          <a:lstStyle/>
          <a:p>
            <a:r>
              <a:rPr lang="en-US" dirty="0"/>
              <a:t>Still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8C57C-8ACA-4743-8F6F-3C8939E38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217"/>
            <a:ext cx="9616884" cy="54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95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8D87-3EC9-468E-A8AF-830E4E37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1461"/>
          </a:xfrm>
        </p:spPr>
        <p:txBody>
          <a:bodyPr/>
          <a:lstStyle/>
          <a:p>
            <a:r>
              <a:rPr lang="en-US" dirty="0"/>
              <a:t>patch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41512-CEB4-44F6-93D7-AC4EBEAA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538" y="1152938"/>
            <a:ext cx="8246745" cy="57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398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06C4-A832-4CD7-B582-7016AEB2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12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BODY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34E26-AD95-48F2-8733-D05CF414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390"/>
            <a:ext cx="10184472" cy="54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280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F3FA-7BBD-497F-BA03-1E2BFF16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9861"/>
          </a:xfrm>
        </p:spPr>
        <p:txBody>
          <a:bodyPr>
            <a:normAutofit fontScale="90000"/>
          </a:bodyPr>
          <a:lstStyle/>
          <a:p>
            <a:r>
              <a:rPr lang="en-US" dirty="0"/>
              <a:t>POSTMAN GET to verify patch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F64BC-405C-4216-8279-D8815E59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6" y="1515164"/>
            <a:ext cx="9026885" cy="55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5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38D6-F92E-41D7-A796-E85C8A92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3548"/>
          </a:xfrm>
        </p:spPr>
        <p:txBody>
          <a:bodyPr/>
          <a:lstStyle/>
          <a:p>
            <a:r>
              <a:rPr lang="en-US" dirty="0"/>
              <a:t>Navigate to the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2EE96-1D02-4A2C-97DF-900255EB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11" y="1201530"/>
            <a:ext cx="9391650" cy="48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822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8365-FD70-46BD-AE84-8552EE5B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8696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(update multiple)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26BB2-AF1E-431B-9319-6FA8C241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4" y="1519582"/>
            <a:ext cx="10142220" cy="53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62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A9D2-2065-47D3-A8D4-5440865A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Check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A1C3B-E996-4DB7-ACAD-DE832DD4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452"/>
            <a:ext cx="8911451" cy="51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42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B0B1-E763-4C00-9CB5-D665E3BF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INVALID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9BF90-7594-435C-A604-72CB73E2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522"/>
            <a:ext cx="9313247" cy="51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040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B737-E19C-48A5-9307-6E6BE203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9748"/>
          </a:xfrm>
        </p:spPr>
        <p:txBody>
          <a:bodyPr/>
          <a:lstStyle/>
          <a:p>
            <a:r>
              <a:rPr lang="en-US" dirty="0"/>
              <a:t>PATCH update (multiple)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C54E8-375D-4631-AEA0-C87F7F62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8" y="1320799"/>
            <a:ext cx="8518973" cy="54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403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93F4-F4D0-438F-AED3-4D9429A0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17DB8-FE72-403D-9A66-1D835C0B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2" y="1546087"/>
            <a:ext cx="10888429" cy="5276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A5D63-C7BD-40E4-8B3D-1A8332E0C0CF}"/>
              </a:ext>
            </a:extLst>
          </p:cNvPr>
          <p:cNvSpPr txBox="1"/>
          <p:nvPr/>
        </p:nvSpPr>
        <p:spPr>
          <a:xfrm>
            <a:off x="224376" y="1176755"/>
            <a:ext cx="319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remove instead of replace.</a:t>
            </a:r>
          </a:p>
        </p:txBody>
      </p:sp>
    </p:spTree>
    <p:extLst>
      <p:ext uri="{BB962C8B-B14F-4D97-AF65-F5344CB8AC3E}">
        <p14:creationId xmlns:p14="http://schemas.microsoft.com/office/powerpoint/2010/main" val="33264035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93F4-F4D0-438F-AED3-4D9429A0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3CE5A-1F02-4F8A-BBF0-6E0C61ED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043"/>
            <a:ext cx="7858002" cy="548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392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C732-DA8B-4B80-9E3F-BA9B4E4E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9EAFF-B7C0-43FA-809C-5510697C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130"/>
            <a:ext cx="7147019" cy="555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593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93F4-F4D0-438F-AED3-4D9429A0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BEFD8-70FB-4A71-98EB-FE4BCE1466E9}"/>
              </a:ext>
            </a:extLst>
          </p:cNvPr>
          <p:cNvSpPr txBox="1"/>
          <p:nvPr/>
        </p:nvSpPr>
        <p:spPr>
          <a:xfrm>
            <a:off x="106018" y="1122018"/>
            <a:ext cx="319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remove instead of replace.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5C5DE-401A-4005-B52E-D72A180B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" y="1594888"/>
            <a:ext cx="7279008" cy="52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988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D987-CCE5-432A-9A2F-8A2A0AF6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485"/>
          </a:xfrm>
        </p:spPr>
        <p:txBody>
          <a:bodyPr>
            <a:normAutofit fontScale="90000"/>
          </a:bodyPr>
          <a:lstStyle/>
          <a:p>
            <a:r>
              <a:rPr lang="en-US" dirty="0"/>
              <a:t>HTTP 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0231-8925-4F94-B166-CE48DC97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530"/>
            <a:ext cx="11487940" cy="56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255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7202-727A-4AB0-9193-FC5A993C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201"/>
          </a:xfrm>
        </p:spPr>
        <p:txBody>
          <a:bodyPr/>
          <a:lstStyle/>
          <a:p>
            <a:r>
              <a:rPr lang="en-US" dirty="0"/>
              <a:t>HTTP DELETE – 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7A609-8425-422F-9599-35410E55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9" y="1228357"/>
            <a:ext cx="12192000" cy="54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1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C0AC-1980-4A1D-BB44-6F9C93A5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6EB55-098E-444C-A824-40CEE764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685"/>
            <a:ext cx="11856065" cy="48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209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4180-B7BD-4CA8-900C-F9D115CA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540"/>
          </a:xfrm>
        </p:spPr>
        <p:txBody>
          <a:bodyPr>
            <a:normAutofit fontScale="90000"/>
          </a:bodyPr>
          <a:lstStyle/>
          <a:p>
            <a:r>
              <a:rPr lang="en-US" dirty="0"/>
              <a:t>GET 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230D6-31A9-4607-982E-1A973D26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9"/>
            <a:ext cx="12192000" cy="53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603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E570-ED13-4014-A7B7-B6313F52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164" y="3080702"/>
            <a:ext cx="8080099" cy="509465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services and 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1263820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AFAE-C4AF-469F-BA8D-25AE09C1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612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CREATEBUILDER – Defaults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5762E-EB1A-448B-9589-38AE0BBF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026"/>
            <a:ext cx="12192000" cy="21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335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157-991B-4297-9BCB-9A964587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170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builder – defaults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AC5A8-AFD9-44FD-A041-830F27F3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5" y="1116690"/>
            <a:ext cx="6267819" cy="56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734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C5DA-C1E7-48C6-BF3B-5576973A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27" y="737799"/>
            <a:ext cx="11029616" cy="44667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builder – defaults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53CD4-E832-40F7-B240-BA5CAB72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0" y="1258465"/>
            <a:ext cx="105156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46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62A7-D32A-4D03-AB49-D935F630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Add LOGGER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4D386-F708-406F-A808-C6AA2388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264"/>
            <a:ext cx="9126000" cy="56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97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7D5D-DB4E-42AB-8806-7A6F986D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10356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Observe 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29F63-0BA5-4754-B826-E2A62D2A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5" y="1137263"/>
            <a:ext cx="12192000" cy="56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914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A2E4-E32F-46AD-9910-E7B41938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428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the default to warning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A7293-08FB-422E-B1C8-02489648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144"/>
            <a:ext cx="11610808" cy="51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534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5401-5116-4FCF-989A-39FBB00D9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6956"/>
          </a:xfrm>
        </p:spPr>
        <p:txBody>
          <a:bodyPr>
            <a:normAutofit fontScale="90000"/>
          </a:bodyPr>
          <a:lstStyle/>
          <a:p>
            <a:r>
              <a:rPr lang="en-US" dirty="0"/>
              <a:t>Add namespace (</a:t>
            </a:r>
            <a:r>
              <a:rPr lang="en-US" dirty="0" err="1"/>
              <a:t>UserInfo.api.controllers</a:t>
            </a:r>
            <a:r>
              <a:rPr lang="en-US" dirty="0"/>
              <a:t>)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3B13B-75C7-4D51-8D38-A43D6726B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96" y="1258751"/>
            <a:ext cx="117062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005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66B13-8911-4962-AB67-F5169BB29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957"/>
          </a:xfrm>
        </p:spPr>
        <p:txBody>
          <a:bodyPr>
            <a:normAutofit fontScale="90000"/>
          </a:bodyPr>
          <a:lstStyle/>
          <a:p>
            <a:r>
              <a:rPr lang="en-US" dirty="0"/>
              <a:t>Add namespace (</a:t>
            </a:r>
            <a:r>
              <a:rPr lang="en-US" dirty="0" err="1"/>
              <a:t>UserInfo.api.controllers</a:t>
            </a:r>
            <a:r>
              <a:rPr lang="en-US" dirty="0"/>
              <a:t>)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20D5F-B1F8-4FD8-90B6-6C360C60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028"/>
            <a:ext cx="12192000" cy="32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8ED2-5D11-4185-B5F5-892D3229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/>
              <a:t>Navigate to </a:t>
            </a:r>
            <a:r>
              <a:rPr lang="en-US" dirty="0" err="1"/>
              <a:t>weatherforecast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43700-0E16-4503-9C5C-21CBCBF3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626"/>
            <a:ext cx="12192000" cy="20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75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DB32-59F0-45A8-85CA-87DC7EE8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9374"/>
          </a:xfrm>
        </p:spPr>
        <p:txBody>
          <a:bodyPr>
            <a:normAutofit fontScale="90000"/>
          </a:bodyPr>
          <a:lstStyle/>
          <a:p>
            <a:r>
              <a:rPr lang="en-US" dirty="0"/>
              <a:t>Handle 500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CB510-2633-4097-B352-529C31A05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38" y="1294296"/>
            <a:ext cx="12192000" cy="55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758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A3EF-A35C-476D-ADB8-EB7A9DF1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6122"/>
          </a:xfrm>
        </p:spPr>
        <p:txBody>
          <a:bodyPr>
            <a:normAutofit fontScale="90000"/>
          </a:bodyPr>
          <a:lstStyle/>
          <a:p>
            <a:r>
              <a:rPr lang="en-US" dirty="0"/>
              <a:t>Handling your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82764-BB7D-4385-8042-462A979C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9" y="1122521"/>
            <a:ext cx="12192000" cy="54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800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B4B6-E87D-474F-8B4F-94E1F45F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1027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EA952-E797-48BB-8712-5681BDF1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0" y="1333016"/>
            <a:ext cx="11325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412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F141-2B4D-4D1D-BFCA-C15117CE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9322"/>
          </a:xfrm>
        </p:spPr>
        <p:txBody>
          <a:bodyPr/>
          <a:lstStyle/>
          <a:p>
            <a:r>
              <a:rPr lang="en-US" dirty="0" err="1"/>
              <a:t>Serilog</a:t>
            </a:r>
            <a:r>
              <a:rPr lang="en-US" dirty="0"/>
              <a:t> (Install NUGET PACKAGES)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65910-FC3C-4586-AF0C-5E9753225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" y="1391478"/>
            <a:ext cx="118586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857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AAED-A962-45B9-8FA3-9E8E105B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131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serilog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F101-204F-4140-BDD9-7CBEDF5A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304"/>
            <a:ext cx="12192000" cy="45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2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AF2A-5B8C-44E6-A8C6-4E000D6C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201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F21BD-52AF-4568-8B44-3FC0A2BF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068"/>
            <a:ext cx="12192000" cy="49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576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FE56-D952-4657-A483-8FF728E8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540"/>
          </a:xfrm>
        </p:spPr>
        <p:txBody>
          <a:bodyPr>
            <a:normAutofit fontScale="90000"/>
          </a:bodyPr>
          <a:lstStyle/>
          <a:p>
            <a:r>
              <a:rPr lang="en-US" dirty="0"/>
              <a:t>FATAL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6D81C-5778-4D6D-BE47-476790D4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70" y="1192696"/>
            <a:ext cx="10592479" cy="5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665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66D3-83B6-458B-A1F4-E39F6E769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1461"/>
          </a:xfrm>
        </p:spPr>
        <p:txBody>
          <a:bodyPr/>
          <a:lstStyle/>
          <a:p>
            <a:r>
              <a:rPr lang="en-US" dirty="0"/>
              <a:t>Logs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0A060-CC22-4D47-BC8D-B1BEAE796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371"/>
            <a:ext cx="12192000" cy="1348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D1D9B-149A-4824-8966-D6DF7717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794"/>
            <a:ext cx="9725891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96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3836-9E0D-4529-98F0-6DEF0BC8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AA4F6-F9A7-4B95-B84E-96046336F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1"/>
            <a:ext cx="12192000" cy="512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411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CA2E-AC4C-4B32-A372-8DFDF2F7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0487"/>
          </a:xfrm>
        </p:spPr>
        <p:txBody>
          <a:bodyPr/>
          <a:lstStyle/>
          <a:p>
            <a:r>
              <a:rPr lang="en-US" dirty="0"/>
              <a:t>Dependency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51687-3D01-43A5-A4F4-3A6A06A79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643"/>
            <a:ext cx="110490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CBB3F-5FED-4D8C-B7F6-5EF3B1254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7269"/>
            <a:ext cx="12192000" cy="312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71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87AD-1AC1-4243-B82B-D67F9146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.Net</a:t>
            </a:r>
            <a:r>
              <a:rPr lang="en-US" dirty="0"/>
              <a:t>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4F893-5D30-433D-896D-09773090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617"/>
            <a:ext cx="8354577" cy="5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96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81F0-2A92-4ADE-8DE1-9CA2FFC9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2331"/>
          </a:xfrm>
        </p:spPr>
        <p:txBody>
          <a:bodyPr/>
          <a:lstStyle/>
          <a:p>
            <a:r>
              <a:rPr lang="en-US" dirty="0"/>
              <a:t>Use the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3D105-5FD1-4C1E-AD12-494258AB7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949"/>
            <a:ext cx="12192000" cy="15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747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1F90-B0A7-4E9D-895B-F36115CD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15827"/>
          </a:xfrm>
        </p:spPr>
        <p:txBody>
          <a:bodyPr/>
          <a:lstStyle/>
          <a:p>
            <a:r>
              <a:rPr lang="en-US" dirty="0"/>
              <a:t>TEST THE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A8C3E-482C-45CD-98E5-3C363EF4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" y="1347305"/>
            <a:ext cx="12192000" cy="39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817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C8A5-657C-43BD-A1B2-EBAF7A1E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63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IMailService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3242-2D81-4F93-9A81-FA5BD0656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878"/>
            <a:ext cx="12192000" cy="56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3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6010-45D8-4155-AC62-FB06D2751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792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MAIL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60811-8E3E-4A69-8EDB-5FA264DF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48"/>
            <a:ext cx="12192000" cy="560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34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81DA-74DA-45A2-8BDA-514E9AE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/>
              <a:t>Use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4497D-BF24-4B07-96EE-7B6719F75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55"/>
            <a:ext cx="12192000" cy="1821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C79FC-409D-42C3-AE92-770E8FB7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1055"/>
            <a:ext cx="12192000" cy="35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898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AF20-4386-4949-BD84-7AE6F993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801"/>
          </a:xfrm>
        </p:spPr>
        <p:txBody>
          <a:bodyPr/>
          <a:lstStyle/>
          <a:p>
            <a:r>
              <a:rPr lang="en-US" dirty="0"/>
              <a:t>Debug /RELEASE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37A-45DE-45B9-B15B-163ED252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2" y="1152260"/>
            <a:ext cx="12192000" cy="27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4961D-09F1-442A-ADBD-EF1EC622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" y="4037496"/>
            <a:ext cx="12192000" cy="282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641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11959-F42E-41B9-8D35-39ABC884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53601"/>
          </a:xfrm>
        </p:spPr>
        <p:txBody>
          <a:bodyPr>
            <a:normAutofit fontScale="90000"/>
          </a:bodyPr>
          <a:lstStyle/>
          <a:p>
            <a:r>
              <a:rPr lang="en-US" dirty="0"/>
              <a:t>Test the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59568-5E9B-4BAB-8898-1020D0C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2" y="1113182"/>
            <a:ext cx="11900976" cy="57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8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D6E8-5CBD-479B-8DFD-D05945D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1705"/>
          </a:xfrm>
        </p:spPr>
        <p:txBody>
          <a:bodyPr>
            <a:normAutofit fontScale="90000"/>
          </a:bodyPr>
          <a:lstStyle/>
          <a:p>
            <a:r>
              <a:rPr lang="en-US" dirty="0"/>
              <a:t>User data store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751EC-C5E0-4635-B8DF-D612A37C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599"/>
            <a:ext cx="12192000" cy="42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665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E9F1-576D-442E-8DCC-E47D6EC4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5687"/>
          </a:xfrm>
        </p:spPr>
        <p:txBody>
          <a:bodyPr>
            <a:normAutofit fontScale="90000"/>
          </a:bodyPr>
          <a:lstStyle/>
          <a:p>
            <a:r>
              <a:rPr lang="en-US" dirty="0"/>
              <a:t>User data store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3F716-EAC5-4213-AAD8-07DE4BCA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903"/>
            <a:ext cx="12192000" cy="351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AF952-8109-473B-A591-B5448572C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7631"/>
            <a:ext cx="12192000" cy="145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5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DD732-60CA-4F21-BEC7-966BFCD96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6366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Configuration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4205D-3224-439F-9B23-B86B6A3C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522"/>
            <a:ext cx="11344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4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C0D3-FE1B-48D7-8580-B425C1AD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F5902-2ECF-425A-9A49-DEBC9AD2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7"/>
            <a:ext cx="109251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70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4822-2407-4758-ABFF-0986BD2F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DEFAULT builder – add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12AE2-0F26-4B58-8BB0-779AB9706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516"/>
            <a:ext cx="12192000" cy="521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707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7735-13BD-477E-9826-1ABB0914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Take configurations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EA0D2-6CCE-497E-9AD0-6BED24A2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441"/>
            <a:ext cx="12192000" cy="42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17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7735-13BD-477E-9826-1ABB0914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Take configurations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DAA9B-8C2E-4630-A1CF-0E403586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20" y="1273515"/>
            <a:ext cx="12192000" cy="38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38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26F96-0585-4D2F-9957-A8ECEB90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3147"/>
          </a:xfrm>
        </p:spPr>
        <p:txBody>
          <a:bodyPr>
            <a:normAutofit fontScale="90000"/>
          </a:bodyPr>
          <a:lstStyle/>
          <a:p>
            <a:r>
              <a:rPr lang="en-US" dirty="0"/>
              <a:t>TEST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A0221-EF69-4D62-B5E3-EE5F78D6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" y="1134170"/>
            <a:ext cx="12098332" cy="5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95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CB22-AB9C-495B-8032-7624ADF3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2997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AppSETTINGS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B518E-9FA2-4301-868C-506B7ABF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566"/>
            <a:ext cx="9975908" cy="56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233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E3E3-0A73-4166-B55D-84704B32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108"/>
          </a:xfrm>
        </p:spPr>
        <p:txBody>
          <a:bodyPr>
            <a:normAutofit fontScale="90000"/>
          </a:bodyPr>
          <a:lstStyle/>
          <a:p>
            <a:r>
              <a:rPr lang="en-US" dirty="0"/>
              <a:t>APPSETTINGS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B74C7-05B8-4153-8E19-B529F7EC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9" y="1390690"/>
            <a:ext cx="93059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0DAA0-EEF2-4F63-9A20-2449855B5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" y="3932312"/>
            <a:ext cx="10706100" cy="28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274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4D34-FE0E-4C2D-81AC-B141EE87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2769"/>
          </a:xfrm>
        </p:spPr>
        <p:txBody>
          <a:bodyPr>
            <a:normAutofit fontScale="90000"/>
          </a:bodyPr>
          <a:lstStyle/>
          <a:p>
            <a:r>
              <a:rPr lang="en-US" dirty="0"/>
              <a:t>debug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2E203-ADEC-46CD-A3C7-C5B7FA2E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925"/>
            <a:ext cx="12192000" cy="57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369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D058-C580-4B97-AEE7-ED0B3853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9748"/>
          </a:xfrm>
        </p:spPr>
        <p:txBody>
          <a:bodyPr/>
          <a:lstStyle/>
          <a:p>
            <a:r>
              <a:rPr lang="en-US" dirty="0"/>
              <a:t>Change environment to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A6FD9-11D8-4682-AF67-6A70A44D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8"/>
            <a:ext cx="12192000" cy="5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772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D624-D4B1-4D8E-B275-6E61DCB9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808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95F8D-A29D-447B-B9FF-0AE55301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" y="1440278"/>
            <a:ext cx="10922000" cy="53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8229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4514-C628-4ECD-B3A7-C5A3A7DE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it back to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82E38-5C29-47F3-BEBA-20BF060C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4" y="1244055"/>
            <a:ext cx="11968552" cy="5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41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390C-8968-4930-8D9D-D6081987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6853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-h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C0333-7085-4FFE-8B9D-6990541D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010"/>
            <a:ext cx="7445360" cy="578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720E-11DD-4489-910E-12C8F6A9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run -h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854A6-EF4B-473B-8484-428DC534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973"/>
            <a:ext cx="12192000" cy="40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D2C0-3B8B-4AE4-8DD5-327EF516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Dotnet run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815D8E-4564-4FFB-9FCA-5C3F5265E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31" y="1188624"/>
            <a:ext cx="9989537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D921C7-3C17-408B-8064-D9BB9C318899}"/>
              </a:ext>
            </a:extLst>
          </p:cNvPr>
          <p:cNvSpPr txBox="1"/>
          <p:nvPr/>
        </p:nvSpPr>
        <p:spPr>
          <a:xfrm>
            <a:off x="141357" y="5075583"/>
            <a:ext cx="36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Ctrl + c to shutdown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14849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F1B3-EDBD-4B52-B7B2-6A701FA6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2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C51F-5C94-490E-A2B9-E6C033F1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006"/>
            <a:ext cx="12192000" cy="2575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5B711-0D3B-4C52-835F-3DB4EB15F803}"/>
              </a:ext>
            </a:extLst>
          </p:cNvPr>
          <p:cNvSpPr txBox="1"/>
          <p:nvPr/>
        </p:nvSpPr>
        <p:spPr>
          <a:xfrm>
            <a:off x="-44174" y="3935896"/>
            <a:ext cx="433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appsettings.json</a:t>
            </a:r>
            <a:r>
              <a:rPr lang="en-US" dirty="0"/>
              <a:t> that allowed host.</a:t>
            </a:r>
          </a:p>
        </p:txBody>
      </p:sp>
    </p:spTree>
    <p:extLst>
      <p:ext uri="{BB962C8B-B14F-4D97-AF65-F5344CB8AC3E}">
        <p14:creationId xmlns:p14="http://schemas.microsoft.com/office/powerpoint/2010/main" val="15786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2B731-FAFE-4ADF-8E7A-F2ACD5AB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Project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A6CC9-61BC-4782-AD09-3DB038D9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1" y="1232452"/>
            <a:ext cx="12021078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3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D6E4-8703-43EF-8168-E84D4870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66"/>
          </a:xfrm>
        </p:spPr>
        <p:txBody>
          <a:bodyPr/>
          <a:lstStyle/>
          <a:p>
            <a:r>
              <a:rPr lang="en-US" dirty="0"/>
              <a:t>Delete </a:t>
            </a:r>
            <a:r>
              <a:rPr lang="en-US" dirty="0" err="1"/>
              <a:t>weatherforecastcontroller</a:t>
            </a:r>
            <a:r>
              <a:rPr lang="en-US" dirty="0"/>
              <a:t> and </a:t>
            </a:r>
            <a:r>
              <a:rPr lang="en-US" dirty="0" err="1"/>
              <a:t>weatherforecast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8AAD2-E821-40D8-81CC-0148A021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" y="1183171"/>
            <a:ext cx="53530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4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FD6E-838D-4174-8121-12D70E59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31"/>
          </a:xfrm>
        </p:spPr>
        <p:txBody>
          <a:bodyPr>
            <a:normAutofit fontScale="90000"/>
          </a:bodyPr>
          <a:lstStyle/>
          <a:p>
            <a:r>
              <a:rPr lang="en-US" dirty="0"/>
              <a:t>Top level statement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44F41-4829-427E-857A-AE12E322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9" y="1082260"/>
            <a:ext cx="11996501" cy="57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1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D2BCB-957B-4949-A6DB-2C9CB218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Iapplicationbuilder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D9814-D658-4D5A-86BB-68BDB202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870"/>
            <a:ext cx="12192000" cy="4442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5EE19-CA14-4110-B4A4-18A23CF96BDE}"/>
              </a:ext>
            </a:extLst>
          </p:cNvPr>
          <p:cNvSpPr txBox="1"/>
          <p:nvPr/>
        </p:nvSpPr>
        <p:spPr>
          <a:xfrm>
            <a:off x="-79513" y="5538539"/>
            <a:ext cx="11795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IApplicationBuilder</a:t>
            </a:r>
            <a:r>
              <a:rPr lang="en-US" dirty="0"/>
              <a:t> : Provides a mechanism to configure application request pipeline and that’s exactly what we do next.</a:t>
            </a:r>
          </a:p>
          <a:p>
            <a:r>
              <a:rPr lang="en-US" dirty="0"/>
              <a:t> By doing so, how </a:t>
            </a:r>
            <a:r>
              <a:rPr lang="en-US" dirty="0" err="1"/>
              <a:t>ASP.Net</a:t>
            </a:r>
            <a:r>
              <a:rPr lang="en-US" dirty="0"/>
              <a:t> Core will respond to individual HTTP requests. The components that potentially handle these </a:t>
            </a:r>
          </a:p>
          <a:p>
            <a:r>
              <a:rPr lang="en-US" dirty="0"/>
              <a:t> requests are called as </a:t>
            </a:r>
            <a:r>
              <a:rPr lang="en-US" dirty="0" err="1"/>
              <a:t>MiddleWare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7911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1927-E367-4A27-A000-7BB92283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3740"/>
          </a:xfrm>
        </p:spPr>
        <p:txBody>
          <a:bodyPr/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C27-0FA3-4FA3-B9FE-5798053E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824"/>
            <a:ext cx="12192000" cy="25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BDB6-6B0F-40EA-9A70-CD5650C4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30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APP.Run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E2F47-CA88-4863-A48C-A8DB16B9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58"/>
            <a:ext cx="10603735" cy="56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FDA5-892B-47D1-87E5-985BDF42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A5B97-3DFD-4676-AA90-06B81DCA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43679"/>
            <a:ext cx="33337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1645-AAC1-4593-BD3E-4249C55F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569"/>
          </a:xfrm>
        </p:spPr>
        <p:txBody>
          <a:bodyPr/>
          <a:lstStyle/>
          <a:p>
            <a:r>
              <a:rPr lang="en-US" dirty="0"/>
              <a:t>Enable 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7844-5E16-4FC6-AF5E-FB7E5610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3" y="1228725"/>
            <a:ext cx="85629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6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0619-35F7-41D1-AA4A-9FC55F1F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SWAGGER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E628F-2BAA-4C0D-8DAB-0938FBED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6" y="1450873"/>
            <a:ext cx="9629775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87266-ED02-4D17-BFC2-222FF1FD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3" y="4553125"/>
            <a:ext cx="487680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F59B4-82A5-4857-BE17-E45E47F28073}"/>
              </a:ext>
            </a:extLst>
          </p:cNvPr>
          <p:cNvSpPr txBox="1"/>
          <p:nvPr/>
        </p:nvSpPr>
        <p:spPr>
          <a:xfrm>
            <a:off x="5184396" y="5222461"/>
            <a:ext cx="532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This file being interpreted and transformed into UI.</a:t>
            </a:r>
          </a:p>
        </p:txBody>
      </p:sp>
    </p:spTree>
    <p:extLst>
      <p:ext uri="{BB962C8B-B14F-4D97-AF65-F5344CB8AC3E}">
        <p14:creationId xmlns:p14="http://schemas.microsoft.com/office/powerpoint/2010/main" val="154385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91AE-F064-416F-A142-E65051EE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/>
              <a:t>Any other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2E3AD-782E-48BD-A83F-F817B8B25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76319"/>
            <a:ext cx="35528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7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CB2B-614D-4AA0-BE42-163C15D5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Enable development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AE543-54B9-4675-BFFB-895ED17D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04"/>
            <a:ext cx="8401050" cy="56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96FC-D35B-478C-A0C5-B321DC7B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986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E7658-101E-40FF-A3FE-F017AC48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843"/>
            <a:ext cx="11904557" cy="51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99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14B1-4E90-43F0-ADD2-5F5C2888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ASPNETCORE_ENVIRONMENT -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7E9F3-30B1-4EC1-8AC0-321713E2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94" y="1325459"/>
            <a:ext cx="8572500" cy="54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2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14B1-4E90-43F0-ADD2-5F5C2888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ASPNETCORE_ENVIRONMENT -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93720-A4FB-4273-B1D4-18131692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70"/>
            <a:ext cx="8379987" cy="56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744E-1207-4EBE-A212-88D6835D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CC55E-E548-43FB-BB89-8AAC2871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22589"/>
            <a:ext cx="457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61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CB17-B9CC-447C-B63A-45D69A2C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Aspnetcore_environment</a:t>
            </a:r>
            <a:r>
              <a:rPr lang="en-US" dirty="0"/>
              <a:t> =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0E86B-8EE2-45DD-820B-C28D98B1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04"/>
            <a:ext cx="10119842" cy="56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86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D423-1955-4D8D-827D-8349053D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123" y="3145871"/>
            <a:ext cx="4452202" cy="406025"/>
          </a:xfrm>
        </p:spPr>
        <p:txBody>
          <a:bodyPr>
            <a:normAutofit fontScale="90000"/>
          </a:bodyPr>
          <a:lstStyle/>
          <a:p>
            <a:r>
              <a:rPr lang="en-US" dirty="0"/>
              <a:t>API and return responses</a:t>
            </a:r>
          </a:p>
        </p:txBody>
      </p:sp>
    </p:spTree>
    <p:extLst>
      <p:ext uri="{BB962C8B-B14F-4D97-AF65-F5344CB8AC3E}">
        <p14:creationId xmlns:p14="http://schemas.microsoft.com/office/powerpoint/2010/main" val="1689285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6A25-EC12-4E10-8AD7-5ECB75B5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builder.services.addcontrollers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FC047-7735-4BE2-BE41-17DF3CCBCF05}"/>
              </a:ext>
            </a:extLst>
          </p:cNvPr>
          <p:cNvSpPr txBox="1"/>
          <p:nvPr/>
        </p:nvSpPr>
        <p:spPr>
          <a:xfrm>
            <a:off x="245632" y="1409350"/>
            <a:ext cx="8336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builder.services.AddMvc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builder.services.AddMvcCore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builder.services.AddControllerWithViews</a:t>
            </a:r>
            <a:r>
              <a:rPr lang="en-US" dirty="0"/>
              <a:t> - -Support for building HTML Razor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4C99-01C7-430B-97F0-494D031E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2458514"/>
            <a:ext cx="11953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9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D5C5-6A2E-43C9-824F-F7A3CBC3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421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UserInfo.API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A59B2-D248-4A78-A19E-27D126A6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50"/>
            <a:ext cx="112776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5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C4A6-DCC4-4171-9FA5-6ED3FEF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61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userscontroller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C2ED8-6650-40DC-B3AE-5A927E05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51"/>
            <a:ext cx="8991600" cy="56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07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49C0-7BF5-47F8-939C-3227A89C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106"/>
            <a:ext cx="11029616" cy="392446"/>
          </a:xfrm>
        </p:spPr>
        <p:txBody>
          <a:bodyPr>
            <a:normAutofit fontScale="90000"/>
          </a:bodyPr>
          <a:lstStyle/>
          <a:p>
            <a:r>
              <a:rPr lang="en-US" dirty="0"/>
              <a:t>Return JSON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76A7E-6A46-490B-A842-E18FF096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" y="994147"/>
            <a:ext cx="12192000" cy="58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E81B-8D45-4A29-A2F9-C72DA984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9600"/>
          </a:xfrm>
        </p:spPr>
        <p:txBody>
          <a:bodyPr>
            <a:normAutofit fontScale="90000"/>
          </a:bodyPr>
          <a:lstStyle/>
          <a:p>
            <a:r>
              <a:rPr lang="en-US" dirty="0"/>
              <a:t>Attribute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B2016-EE5E-47C5-997B-E653E84D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868"/>
            <a:ext cx="9833804" cy="57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3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5361-BC53-488A-9BC1-94B075CC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Enable open </a:t>
            </a:r>
            <a:r>
              <a:rPr lang="en-US" dirty="0" err="1"/>
              <a:t>api</a:t>
            </a:r>
            <a:r>
              <a:rPr lang="en-US" dirty="0"/>
              <a:t>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DA253-0C89-443C-837D-8BD1A3452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452"/>
            <a:ext cx="7445349" cy="50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14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C9BE-FFC7-4546-89FF-F9E32928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9370"/>
          </a:xfrm>
        </p:spPr>
        <p:txBody>
          <a:bodyPr/>
          <a:lstStyle/>
          <a:p>
            <a:r>
              <a:rPr lang="en-US" dirty="0"/>
              <a:t>Routing in </a:t>
            </a:r>
            <a:r>
              <a:rPr lang="en-US" dirty="0" err="1"/>
              <a:t>ASP.Net</a:t>
            </a:r>
            <a:r>
              <a:rPr lang="en-US" dirty="0"/>
              <a:t>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4A28F-D55E-4786-AE4E-EFE36D9346C0}"/>
              </a:ext>
            </a:extLst>
          </p:cNvPr>
          <p:cNvSpPr/>
          <p:nvPr/>
        </p:nvSpPr>
        <p:spPr>
          <a:xfrm>
            <a:off x="328347" y="1351601"/>
            <a:ext cx="104168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https://docs.microsoft.com/en-us/aspnet/core/fundamentals/routing?view=aspnetcore-6.0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App.UseRouting</a:t>
            </a:r>
            <a:r>
              <a:rPr lang="en-US" dirty="0"/>
              <a:t>()</a:t>
            </a:r>
          </a:p>
          <a:p>
            <a:r>
              <a:rPr lang="en-US" dirty="0"/>
              <a:t>Marks the position in the middleware pipeline where a routing decision is made.</a:t>
            </a:r>
          </a:p>
          <a:p>
            <a:endParaRPr lang="en-US" dirty="0"/>
          </a:p>
          <a:p>
            <a:r>
              <a:rPr lang="en-US" dirty="0" err="1"/>
              <a:t>App.UseEndpoints</a:t>
            </a:r>
            <a:r>
              <a:rPr lang="en-US" dirty="0"/>
              <a:t>()</a:t>
            </a:r>
          </a:p>
          <a:p>
            <a:r>
              <a:rPr lang="en-US" dirty="0"/>
              <a:t>Marks the position in the middleware pipeline where the selected endpoint is executed.</a:t>
            </a:r>
          </a:p>
        </p:txBody>
      </p:sp>
    </p:spTree>
    <p:extLst>
      <p:ext uri="{BB962C8B-B14F-4D97-AF65-F5344CB8AC3E}">
        <p14:creationId xmlns:p14="http://schemas.microsoft.com/office/powerpoint/2010/main" val="359460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99C7-68AB-4D9A-B4BD-9117EBA0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UseRouting</a:t>
            </a:r>
            <a:r>
              <a:rPr lang="en-US" dirty="0"/>
              <a:t> and USEENDPOINTS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9A434-8E07-44AD-9438-EE7CB6A1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95" y="1342886"/>
            <a:ext cx="6139595" cy="55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4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AF6C-05DB-44CC-99B6-8901805B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0942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Api</a:t>
            </a:r>
            <a:r>
              <a:rPr lang="en-US" dirty="0"/>
              <a:t>/users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9A82E-609B-4D1D-BBE3-FD274A3B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56"/>
            <a:ext cx="12192000" cy="57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5464-F806-4380-9E7B-CAE53B55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3305"/>
          </a:xfrm>
        </p:spPr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EC151-7C7A-4377-805D-2C17D7E3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" y="1285461"/>
            <a:ext cx="77247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1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4859-3CAA-4305-B1D5-D2152717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192"/>
          </a:xfrm>
        </p:spPr>
        <p:txBody>
          <a:bodyPr>
            <a:normAutofit fontScale="90000"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9C5CF-D17D-4EB1-B0D7-097ED097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252"/>
            <a:ext cx="6122040" cy="58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5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180A-3AF4-4474-8768-1687943E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201"/>
          </a:xfrm>
        </p:spPr>
        <p:txBody>
          <a:bodyPr>
            <a:normAutofit fontScale="90000"/>
          </a:bodyPr>
          <a:lstStyle/>
          <a:p>
            <a:r>
              <a:rPr lang="en-US" dirty="0"/>
              <a:t>Add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C9FCE-3639-4B7C-B5DC-7240CD25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096"/>
            <a:ext cx="12192000" cy="57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17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0DD9-BAB9-426C-BCD7-16251067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209"/>
          </a:xfrm>
        </p:spPr>
        <p:txBody>
          <a:bodyPr>
            <a:normAutofit fontScale="90000"/>
          </a:bodyPr>
          <a:lstStyle/>
          <a:p>
            <a:r>
              <a:rPr lang="en-US" dirty="0"/>
              <a:t>Add environment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0992C-E757-488E-9519-1339C98F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858"/>
            <a:ext cx="12192000" cy="19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4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8AE2-C01D-4EB4-97FE-7179B13F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7334"/>
          </a:xfrm>
        </p:spPr>
        <p:txBody>
          <a:bodyPr>
            <a:normAutofit fontScale="90000"/>
          </a:bodyPr>
          <a:lstStyle/>
          <a:p>
            <a:r>
              <a:rPr lang="en-US"/>
              <a:t>Get 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F85D4-73FC-4C2C-85B2-B2D4E207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847"/>
            <a:ext cx="12192000" cy="55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515E-1195-458E-9409-2D7DC0E0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8089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 model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51401-3326-414E-840C-26BFA5A6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494"/>
            <a:ext cx="12192000" cy="30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5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01F-ED52-43A3-ACB9-5A294AC7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61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UsersDataStore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C411A-2FBB-41C3-B602-E6961906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24" y="1401279"/>
            <a:ext cx="3667125" cy="329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7BB1C-9336-4D43-B46B-F8A6EA52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434"/>
            <a:ext cx="7081879" cy="57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7292-1BBE-4E58-8CF3-2B585A9A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 err="1"/>
              <a:t>Userinfo.api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D1547-E246-4683-BE3E-1256C335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783"/>
            <a:ext cx="39243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52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A17F-A489-4A27-8785-CBFFE47A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the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FBD08-7B39-4CA9-8E2A-50C58676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43"/>
            <a:ext cx="12192000" cy="5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21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ECE1-9902-49FC-B8CD-200D3878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8401"/>
          </a:xfrm>
        </p:spPr>
        <p:txBody>
          <a:bodyPr/>
          <a:lstStyle/>
          <a:p>
            <a:r>
              <a:rPr lang="en-US" dirty="0"/>
              <a:t>TEST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AF4F-0051-44AB-8AEC-F22B3A74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558"/>
            <a:ext cx="9742516" cy="54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3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2DD6-E8DE-4D99-8DDB-CB902086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392"/>
          </a:xfrm>
        </p:spPr>
        <p:txBody>
          <a:bodyPr/>
          <a:lstStyle/>
          <a:p>
            <a:r>
              <a:rPr lang="en-US" dirty="0"/>
              <a:t>Get user by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A7B0-2B8D-48D8-9035-C561B494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176"/>
            <a:ext cx="12192000" cy="17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84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C6BC-0382-4897-81C6-886456BBF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0996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USER BY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397BA-B96D-449C-8D36-6A37A457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" y="985040"/>
            <a:ext cx="11658600" cy="54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68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017B-F9F6-41A2-963D-D25FA142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B6CFC-ED48-496A-BB49-4B33D426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" y="1138094"/>
            <a:ext cx="11582400" cy="40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6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B0A4-84AF-41AC-9623-1216D00F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4313"/>
          </a:xfrm>
        </p:spPr>
        <p:txBody>
          <a:bodyPr/>
          <a:lstStyle/>
          <a:p>
            <a:r>
              <a:rPr lang="en-US" dirty="0"/>
              <a:t>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EDCDF-ADD7-4FA0-ABF6-F7026D0E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9"/>
            <a:ext cx="11096625" cy="52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7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66C2-3506-4BAC-9609-95294D58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03"/>
          </a:xfrm>
        </p:spPr>
        <p:txBody>
          <a:bodyPr>
            <a:normAutofit fontScale="90000"/>
          </a:bodyPr>
          <a:lstStyle/>
          <a:p>
            <a:r>
              <a:rPr lang="en-US" dirty="0"/>
              <a:t>Way of returning status 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7DF9-D056-4F28-820F-F9337A1A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951"/>
            <a:ext cx="12192000" cy="30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0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821E-17F8-44DB-8AB9-D750C8A8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6694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actionresult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3BB1B-EBC7-46B0-93ED-13C0C81A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886"/>
            <a:ext cx="9665192" cy="47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9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0773-7370-4580-B0B4-2381DD00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336B9-07CA-4A52-89B7-78D46D47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1" y="1404957"/>
            <a:ext cx="10638350" cy="48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84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4C7B-909B-4A9D-99D2-CA082DC6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52"/>
          </a:xfrm>
        </p:spPr>
        <p:txBody>
          <a:bodyPr/>
          <a:lstStyle/>
          <a:p>
            <a:r>
              <a:rPr lang="en-US" dirty="0"/>
              <a:t>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CA5BE-188C-4769-8D4B-68AD884E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771"/>
            <a:ext cx="10775599" cy="52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3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2755-0180-4FFF-AB16-DAFF0380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783"/>
          </a:xfrm>
        </p:spPr>
        <p:txBody>
          <a:bodyPr>
            <a:normAutofit fontScale="90000"/>
          </a:bodyPr>
          <a:lstStyle/>
          <a:p>
            <a:r>
              <a:rPr lang="en-US"/>
              <a:t>USER INFO 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BC47A-BDBD-4A13-BA83-F45AE886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" y="1234055"/>
            <a:ext cx="12192000" cy="4753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6E385-8459-4140-9118-C92E9DDC5E0D}"/>
              </a:ext>
            </a:extLst>
          </p:cNvPr>
          <p:cNvSpPr txBox="1"/>
          <p:nvPr/>
        </p:nvSpPr>
        <p:spPr>
          <a:xfrm>
            <a:off x="35339" y="6215270"/>
            <a:ext cx="1091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Swashbuckle.AspNetCore</a:t>
            </a:r>
            <a:r>
              <a:rPr lang="en-US" dirty="0"/>
              <a:t> is an implementation of </a:t>
            </a:r>
            <a:r>
              <a:rPr lang="en-US" dirty="0" err="1"/>
              <a:t>OpenAPI</a:t>
            </a:r>
            <a:r>
              <a:rPr lang="en-US" dirty="0"/>
              <a:t> or swagger as it used to be called for </a:t>
            </a:r>
            <a:r>
              <a:rPr lang="en-US" dirty="0" err="1"/>
              <a:t>ASP.Net</a:t>
            </a:r>
            <a:r>
              <a:rPr lang="en-US" dirty="0"/>
              <a:t> Core. </a:t>
            </a:r>
          </a:p>
        </p:txBody>
      </p:sp>
    </p:spTree>
    <p:extLst>
      <p:ext uri="{BB962C8B-B14F-4D97-AF65-F5344CB8AC3E}">
        <p14:creationId xmlns:p14="http://schemas.microsoft.com/office/powerpoint/2010/main" val="39899193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FAC4-D6D5-4F8E-BE2C-CEE9C9B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784"/>
          </a:xfrm>
        </p:spPr>
        <p:txBody>
          <a:bodyPr/>
          <a:lstStyle/>
          <a:p>
            <a:r>
              <a:rPr lang="en-US" dirty="0"/>
              <a:t>Point of interest </a:t>
            </a:r>
            <a:r>
              <a:rPr lang="en-US" dirty="0" err="1"/>
              <a:t>dto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BD68E-173F-41DE-B34E-82B40DE6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12" y="1416571"/>
            <a:ext cx="12192000" cy="33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77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E97E-DF8D-4144-AA87-70090E6A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8845"/>
          </a:xfrm>
        </p:spPr>
        <p:txBody>
          <a:bodyPr>
            <a:normAutofit fontScale="90000"/>
          </a:bodyPr>
          <a:lstStyle/>
          <a:p>
            <a:r>
              <a:rPr lang="en-US" dirty="0"/>
              <a:t>User DTO with Child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4E3C9-F498-4361-8BC0-DC63D68F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583"/>
            <a:ext cx="10955596" cy="56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E512-E4AA-4BD5-A155-6D527980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899"/>
          </a:xfrm>
        </p:spPr>
        <p:txBody>
          <a:bodyPr/>
          <a:lstStyle/>
          <a:p>
            <a:r>
              <a:rPr lang="en-US" dirty="0"/>
              <a:t>Fill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B385A-FD57-4225-A164-6AB4BC2E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620"/>
            <a:ext cx="7139990" cy="51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19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BC6B-8679-4054-9A1C-C631967E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162"/>
          </a:xfrm>
        </p:spPr>
        <p:txBody>
          <a:bodyPr/>
          <a:lstStyle/>
          <a:p>
            <a:r>
              <a:rPr lang="en-US" dirty="0"/>
              <a:t>Points of interest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5B48C-73BE-435B-8CA3-68D592B0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318"/>
            <a:ext cx="9937815" cy="55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00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DB32-0DF3-46E7-940E-E952A706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66"/>
          </a:xfrm>
        </p:spPr>
        <p:txBody>
          <a:bodyPr/>
          <a:lstStyle/>
          <a:p>
            <a:r>
              <a:rPr lang="en-US" dirty="0"/>
              <a:t>POINTSOFINTEREST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705B-E850-4FE5-8A9B-EFB2B8EC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22"/>
            <a:ext cx="7587997" cy="5652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68D17-E133-4AF4-8772-A8FE4CB8D48F}"/>
              </a:ext>
            </a:extLst>
          </p:cNvPr>
          <p:cNvSpPr txBox="1"/>
          <p:nvPr/>
        </p:nvSpPr>
        <p:spPr>
          <a:xfrm>
            <a:off x="7758664" y="4034349"/>
            <a:ext cx="3648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dirty="0"/>
              <a:t>Not </a:t>
            </a:r>
            <a:r>
              <a:rPr lang="en-US" dirty="0" err="1"/>
              <a:t>IEnumerable</a:t>
            </a:r>
            <a:r>
              <a:rPr lang="en-US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dirty="0"/>
              <a:t>Should return </a:t>
            </a:r>
            <a:r>
              <a:rPr lang="en-US" dirty="0" err="1"/>
              <a:t>PointOfInterestDto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15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B2FF-2DB3-41B3-B818-365B6C82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6609"/>
          </a:xfrm>
        </p:spPr>
        <p:txBody>
          <a:bodyPr>
            <a:normAutofit fontScale="90000"/>
          </a:bodyPr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354FB-F4DB-45BF-A124-5A3B871D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8"/>
            <a:ext cx="9459686" cy="56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4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C01C-0A09-4ECD-9FBF-BA5F4530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0974"/>
          </a:xfrm>
        </p:spPr>
        <p:txBody>
          <a:bodyPr/>
          <a:lstStyle/>
          <a:p>
            <a:r>
              <a:rPr lang="en-US" dirty="0"/>
              <a:t>Return child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991A5-8190-4AB7-A990-368933FA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244"/>
            <a:ext cx="9062357" cy="49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7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3EEA-FE2B-44F2-A99E-4F98C84C0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6366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D0A90-F111-49E5-BAA5-F9468D2F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" y="1267790"/>
            <a:ext cx="10816249" cy="55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77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5A11-376B-4998-8EC9-AC989350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239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24FEF-CD42-4BFA-B721-254BEF10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" y="1114548"/>
            <a:ext cx="11734800" cy="57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5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829-C79A-4CCC-991D-3B5B61C6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3E6E2-613F-4A94-8F0A-210349CC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8"/>
            <a:ext cx="11052000" cy="5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A067-69EF-4650-BA2E-508EE531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59F3A-4028-4F97-BF27-EC1E2BE3E0C2}"/>
              </a:ext>
            </a:extLst>
          </p:cNvPr>
          <p:cNvSpPr txBox="1"/>
          <p:nvPr/>
        </p:nvSpPr>
        <p:spPr>
          <a:xfrm>
            <a:off x="0" y="4716976"/>
            <a:ext cx="99663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that target </a:t>
            </a:r>
            <a:r>
              <a:rPr lang="en-US" dirty="0" err="1"/>
              <a:t>Microsoft.NET.Sdk.web</a:t>
            </a:r>
            <a:r>
              <a:rPr lang="en-US" dirty="0"/>
              <a:t> </a:t>
            </a:r>
            <a:r>
              <a:rPr lang="en-US" dirty="0" err="1"/>
              <a:t>implicitily</a:t>
            </a:r>
            <a:r>
              <a:rPr lang="en-US" dirty="0"/>
              <a:t> target </a:t>
            </a:r>
            <a:r>
              <a:rPr lang="en-US" dirty="0" err="1"/>
              <a:t>Microsoft.AspNetCore.App</a:t>
            </a:r>
            <a:endParaRPr lang="en-US" dirty="0"/>
          </a:p>
          <a:p>
            <a:r>
              <a:rPr lang="en-US" dirty="0"/>
              <a:t>It is also called as </a:t>
            </a:r>
            <a:r>
              <a:rPr lang="en-US" dirty="0" err="1"/>
              <a:t>ASP.Net</a:t>
            </a:r>
            <a:r>
              <a:rPr lang="en-US" dirty="0"/>
              <a:t> core shared framework.</a:t>
            </a:r>
          </a:p>
          <a:p>
            <a:endParaRPr lang="en-US" dirty="0"/>
          </a:p>
          <a:p>
            <a:r>
              <a:rPr lang="en-US" dirty="0" err="1"/>
              <a:t>Microsoft.NETCORE.APP</a:t>
            </a:r>
            <a:r>
              <a:rPr lang="en-US" dirty="0"/>
              <a:t> are lower assemblies that make up the .NET Developer Platform.</a:t>
            </a:r>
          </a:p>
          <a:p>
            <a:endParaRPr lang="en-US" dirty="0"/>
          </a:p>
          <a:p>
            <a:r>
              <a:rPr lang="en-US" dirty="0"/>
              <a:t>Explicit reference packages </a:t>
            </a:r>
            <a:r>
              <a:rPr lang="en-US" dirty="0" err="1"/>
              <a:t>Swashbuckle.AspNetCore</a:t>
            </a:r>
            <a:r>
              <a:rPr lang="en-US" dirty="0"/>
              <a:t> for generating documentation.</a:t>
            </a:r>
          </a:p>
          <a:p>
            <a:r>
              <a:rPr lang="en-US" dirty="0"/>
              <a:t>Analyzers – These are packages that analyze your code while developing. It will also do code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6C75C-2DF1-414B-A866-1430F901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1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829-C79A-4CCC-991D-3B5B61C6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BEA4D-4102-4E24-B1B3-21114D45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02774"/>
            <a:ext cx="11591925" cy="568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5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AD17-FFD9-40A1-AC55-A8B3C5B5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410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66E90-E180-40BF-A824-1D6D1E85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130"/>
            <a:ext cx="7350431" cy="56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5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F556-A4BD-4A30-9DD1-11F5DF09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654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 response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17D6A4-FB2E-43FD-BD91-538EB77C4226}"/>
              </a:ext>
            </a:extLst>
          </p:cNvPr>
          <p:cNvSpPr/>
          <p:nvPr/>
        </p:nvSpPr>
        <p:spPr>
          <a:xfrm>
            <a:off x="214537" y="1204810"/>
            <a:ext cx="103579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https://docs.microsoft.com/en-us/aspnet/core/web-api/advanced/formatting?view=aspnetcore-6.0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Formatter :</a:t>
            </a:r>
          </a:p>
          <a:p>
            <a:r>
              <a:rPr lang="en-US" dirty="0"/>
              <a:t>Deals with output</a:t>
            </a:r>
          </a:p>
          <a:p>
            <a:r>
              <a:rPr lang="en-US" dirty="0"/>
              <a:t>Media Type : Accept header</a:t>
            </a:r>
          </a:p>
          <a:p>
            <a:endParaRPr lang="en-US" dirty="0"/>
          </a:p>
          <a:p>
            <a:r>
              <a:rPr lang="en-US" dirty="0"/>
              <a:t>Input Formatter:</a:t>
            </a:r>
          </a:p>
          <a:p>
            <a:r>
              <a:rPr lang="en-US" dirty="0"/>
              <a:t>Deals with input</a:t>
            </a:r>
          </a:p>
          <a:p>
            <a:r>
              <a:rPr lang="en-US" dirty="0"/>
              <a:t>Media type : Content-Type header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25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154E-6942-4ECB-B3D8-66014F7C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Accept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7F1A6-210F-49B8-9B27-858E604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71"/>
            <a:ext cx="6626892" cy="5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3B73-734E-4AF6-9B47-7A4D8F2F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7479"/>
          </a:xfrm>
        </p:spPr>
        <p:txBody>
          <a:bodyPr/>
          <a:lstStyle/>
          <a:p>
            <a:r>
              <a:rPr lang="en-US" dirty="0"/>
              <a:t>ACCEPT HEADER WITH XML RETURNS JSON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02A1B-005C-4017-97C1-6B91369C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416"/>
            <a:ext cx="7615859" cy="53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4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ED55-4D10-4C7B-8716-4666C8A8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227"/>
          </a:xfrm>
        </p:spPr>
        <p:txBody>
          <a:bodyPr/>
          <a:lstStyle/>
          <a:p>
            <a:r>
              <a:rPr lang="en-US" dirty="0"/>
              <a:t>RETURN HTTP NOT ACCEPTABLE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C71A4-5675-4194-B7C3-20CA7AC3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74" y="1316383"/>
            <a:ext cx="12192000" cy="2359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78F41-F75B-40D3-B207-57DC4AEC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5" y="3807791"/>
            <a:ext cx="11658600" cy="30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9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8FD9-6CA2-44BB-A1DC-C7258FD1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8453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5240E-C64C-4697-A0BE-8529F82B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" y="1170609"/>
            <a:ext cx="12192000" cy="2397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28B07-B2C7-49C6-84F2-816361A1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4" y="3494156"/>
            <a:ext cx="7985875" cy="33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39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C486-7CF1-47B6-B76C-33273DB7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792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C7B70-4B39-47C3-BD13-C7B5AF91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8" y="1303129"/>
            <a:ext cx="7716039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5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0770-7B0A-4899-9CF8-125A85AE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114"/>
          </a:xfrm>
        </p:spPr>
        <p:txBody>
          <a:bodyPr>
            <a:normAutofit fontScale="90000"/>
          </a:bodyPr>
          <a:lstStyle/>
          <a:p>
            <a:r>
              <a:rPr lang="en-US"/>
              <a:t>Files 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3BDB-C458-465B-89D3-F6EF0B37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452"/>
            <a:ext cx="9918479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09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DA74-19EE-4318-AA5A-E60309CB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485"/>
          </a:xfrm>
        </p:spPr>
        <p:txBody>
          <a:bodyPr>
            <a:normAutofit fontScale="90000"/>
          </a:bodyPr>
          <a:lstStyle/>
          <a:p>
            <a:r>
              <a:rPr lang="en-US" dirty="0"/>
              <a:t>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4540B-5A8E-4FEF-BA9A-B74688B785AB}"/>
              </a:ext>
            </a:extLst>
          </p:cNvPr>
          <p:cNvSpPr txBox="1"/>
          <p:nvPr/>
        </p:nvSpPr>
        <p:spPr>
          <a:xfrm>
            <a:off x="255090" y="1373562"/>
            <a:ext cx="19299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FileContentResult</a:t>
            </a:r>
            <a:endParaRPr lang="en-US" dirty="0"/>
          </a:p>
          <a:p>
            <a:r>
              <a:rPr lang="en-US" dirty="0" err="1"/>
              <a:t>FileStreamResult</a:t>
            </a:r>
            <a:endParaRPr lang="en-US" dirty="0"/>
          </a:p>
          <a:p>
            <a:r>
              <a:rPr lang="en-US" dirty="0" err="1"/>
              <a:t>PhysicalFileResult</a:t>
            </a:r>
            <a:endParaRPr lang="en-US" dirty="0"/>
          </a:p>
          <a:p>
            <a:r>
              <a:rPr lang="en-US" dirty="0" err="1"/>
              <a:t>VirtualFileResult</a:t>
            </a:r>
            <a:endParaRPr lang="en-US" dirty="0"/>
          </a:p>
          <a:p>
            <a:r>
              <a:rPr lang="en-US" dirty="0"/>
              <a:t>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AC335-B17A-461C-998C-2CB69B01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05" y="1285461"/>
            <a:ext cx="10077195" cy="55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6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84B4-E1FF-4ADE-8F7A-BAA10051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14F2-88CD-409F-807B-4B2FAD3A545A}"/>
              </a:ext>
            </a:extLst>
          </p:cNvPr>
          <p:cNvSpPr txBox="1"/>
          <p:nvPr/>
        </p:nvSpPr>
        <p:spPr>
          <a:xfrm>
            <a:off x="-87654" y="5428704"/>
            <a:ext cx="11989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file is used to setup the environment for local machine development. Not deployed.</a:t>
            </a:r>
          </a:p>
          <a:p>
            <a:r>
              <a:rPr lang="en-US" dirty="0"/>
              <a:t>The first profile contains the name “Project”. That means it use Kestrel Web Server to launch the project. It is more in line </a:t>
            </a:r>
          </a:p>
          <a:p>
            <a:r>
              <a:rPr lang="en-US" dirty="0"/>
              <a:t>with cross platform nature of </a:t>
            </a:r>
            <a:r>
              <a:rPr lang="en-US" dirty="0" err="1"/>
              <a:t>.Net</a:t>
            </a:r>
            <a:r>
              <a:rPr lang="en-US" dirty="0"/>
              <a:t>.</a:t>
            </a:r>
          </a:p>
          <a:p>
            <a:r>
              <a:rPr lang="en-US" dirty="0"/>
              <a:t>Change </a:t>
            </a:r>
            <a:r>
              <a:rPr lang="en-US" dirty="0" err="1"/>
              <a:t>launchbrowser</a:t>
            </a:r>
            <a:r>
              <a:rPr lang="en-US" dirty="0"/>
              <a:t> to false.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E825A-F364-4F5F-8A92-03A0BC68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40" y="0"/>
            <a:ext cx="12192000" cy="53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87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1FD5-DF6D-4060-BF21-EF3D96BF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E8A5D-D5BA-4A05-ABB5-49601FA6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722"/>
            <a:ext cx="7165442" cy="53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00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97-FAAC-42C8-A082-8E44E50A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957"/>
          </a:xfrm>
        </p:spPr>
        <p:txBody>
          <a:bodyPr>
            <a:normAutofit fontScale="90000"/>
          </a:bodyPr>
          <a:lstStyle/>
          <a:p>
            <a:r>
              <a:rPr lang="en-US" dirty="0"/>
              <a:t>File does not support file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6D96D-AF4C-4A7D-91BD-5B562D51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7" y="1256747"/>
            <a:ext cx="11125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918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B019-FC45-4CFE-9669-A343FDDDF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3983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FileextensionContentTypeProvider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14516-253D-4FE4-BA68-163CC301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10"/>
            <a:ext cx="12192000" cy="20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27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86F4-0444-40E8-AB34-7A380FBF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8467"/>
          </a:xfrm>
        </p:spPr>
        <p:txBody>
          <a:bodyPr>
            <a:normAutofit fontScale="90000"/>
          </a:bodyPr>
          <a:lstStyle/>
          <a:p>
            <a:r>
              <a:rPr lang="en-US" dirty="0"/>
              <a:t>GET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051D2-430A-4CAC-8FFE-6F5505DA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018"/>
            <a:ext cx="8558331" cy="57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0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F3E6-037D-49E4-94FC-C308ED9C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722"/>
          </a:xfrm>
        </p:spPr>
        <p:txBody>
          <a:bodyPr>
            <a:normAutofit/>
          </a:bodyPr>
          <a:lstStyle/>
          <a:p>
            <a:r>
              <a:rPr lang="en-US" dirty="0"/>
              <a:t>Observe content type got changed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47568-A995-4E79-A3F4-E9CB601F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" y="1351722"/>
            <a:ext cx="6492089" cy="5506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33A9D-1D12-4EBA-8736-55D521A04072}"/>
              </a:ext>
            </a:extLst>
          </p:cNvPr>
          <p:cNvSpPr txBox="1"/>
          <p:nvPr/>
        </p:nvSpPr>
        <p:spPr>
          <a:xfrm>
            <a:off x="6863887" y="2609769"/>
            <a:ext cx="480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download will happen and can view the file.</a:t>
            </a:r>
          </a:p>
        </p:txBody>
      </p:sp>
    </p:spTree>
    <p:extLst>
      <p:ext uri="{BB962C8B-B14F-4D97-AF65-F5344CB8AC3E}">
        <p14:creationId xmlns:p14="http://schemas.microsoft.com/office/powerpoint/2010/main" val="18898032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AC43-41A2-4597-AD9A-977964BA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863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data to the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63922-CE7F-485A-B410-3B88F9B50FF1}"/>
              </a:ext>
            </a:extLst>
          </p:cNvPr>
          <p:cNvSpPr txBox="1"/>
          <p:nvPr/>
        </p:nvSpPr>
        <p:spPr>
          <a:xfrm>
            <a:off x="251166" y="1224326"/>
            <a:ext cx="903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Binding source attribute tells the model binding engine where to find the binding source.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613A2C-A010-4766-97E4-D682E8403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250381"/>
              </p:ext>
            </p:extLst>
          </p:nvPr>
        </p:nvGraphicFramePr>
        <p:xfrm>
          <a:off x="47920" y="1547491"/>
          <a:ext cx="10092894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4298">
                  <a:extLst>
                    <a:ext uri="{9D8B030D-6E8A-4147-A177-3AD203B41FA5}">
                      <a16:colId xmlns:a16="http://schemas.microsoft.com/office/drawing/2014/main" val="3915026217"/>
                    </a:ext>
                  </a:extLst>
                </a:gridCol>
                <a:gridCol w="3364298">
                  <a:extLst>
                    <a:ext uri="{9D8B030D-6E8A-4147-A177-3AD203B41FA5}">
                      <a16:colId xmlns:a16="http://schemas.microsoft.com/office/drawing/2014/main" val="3405195589"/>
                    </a:ext>
                  </a:extLst>
                </a:gridCol>
                <a:gridCol w="3364298">
                  <a:extLst>
                    <a:ext uri="{9D8B030D-6E8A-4147-A177-3AD203B41FA5}">
                      <a16:colId xmlns:a16="http://schemas.microsoft.com/office/drawing/2014/main" val="282977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Source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89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FromBody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complex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10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FromForm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data in the 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action parameters for type </a:t>
                      </a:r>
                      <a:r>
                        <a:rPr lang="en-US" dirty="0" err="1"/>
                        <a:t>IFormFile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IFormFileCollection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FromHeader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63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FromQuery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 string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any other action parameter.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84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FromRoute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Route data from the current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an action parameter name matching a parameter in the route template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45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FromService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injected as an action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8166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2B501B-821F-4D81-BB7E-B6E9BBB15B9D}"/>
              </a:ext>
            </a:extLst>
          </p:cNvPr>
          <p:cNvSpPr txBox="1"/>
          <p:nvPr/>
        </p:nvSpPr>
        <p:spPr>
          <a:xfrm>
            <a:off x="0" y="5919932"/>
            <a:ext cx="6767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default, ASP. Net core attempts to use the complex object binder.</a:t>
            </a:r>
          </a:p>
          <a:p>
            <a:r>
              <a:rPr lang="en-US" dirty="0" err="1"/>
              <a:t>APIController</a:t>
            </a:r>
            <a:r>
              <a:rPr lang="en-US" dirty="0"/>
              <a:t> attribute changes the rules to better fit API’s.</a:t>
            </a:r>
          </a:p>
        </p:txBody>
      </p:sp>
    </p:spTree>
    <p:extLst>
      <p:ext uri="{BB962C8B-B14F-4D97-AF65-F5344CB8AC3E}">
        <p14:creationId xmlns:p14="http://schemas.microsoft.com/office/powerpoint/2010/main" val="29144219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C059-8B67-4DC2-8D7D-05B8902A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HTTP POST  : 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02683-61C1-4133-AB30-6683E0A0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905"/>
            <a:ext cx="11058670" cy="4901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E4CBF-E513-49FB-B9BC-B81BFE52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" y="1232452"/>
            <a:ext cx="10219911" cy="6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769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D2F3-446E-413E-B649-F2072D0E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r>
              <a:rPr lang="en-US" dirty="0"/>
              <a:t>HTTP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23758-1804-49A0-96AD-158350C1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320800"/>
            <a:ext cx="11591925" cy="48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66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DCC7-450D-4380-B1A8-5A8C7021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731"/>
          </a:xfrm>
        </p:spPr>
        <p:txBody>
          <a:bodyPr/>
          <a:lstStyle/>
          <a:p>
            <a:r>
              <a:rPr lang="en-US" dirty="0"/>
              <a:t>Created at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2010B-037B-4BBA-91F1-5CA11233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" y="1244534"/>
            <a:ext cx="11753850" cy="49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728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D3B3-135F-44B0-BA10-5C4540D1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/>
              <a:t>Empty body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81198-FA29-457F-9E3D-C19178AA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87" y="1645958"/>
            <a:ext cx="8923400" cy="4993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AE3A5-6DFF-4EC0-98C8-6C4327B0A55E}"/>
              </a:ext>
            </a:extLst>
          </p:cNvPr>
          <p:cNvSpPr txBox="1"/>
          <p:nvPr/>
        </p:nvSpPr>
        <p:spPr>
          <a:xfrm>
            <a:off x="437321" y="1276626"/>
            <a:ext cx="594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</a:t>
            </a:r>
            <a:r>
              <a:rPr lang="en-US" dirty="0" err="1"/>
              <a:t>APIController</a:t>
            </a:r>
            <a:r>
              <a:rPr lang="en-US" dirty="0"/>
              <a:t> attribute had generated this validation error</a:t>
            </a:r>
          </a:p>
        </p:txBody>
      </p:sp>
    </p:spTree>
    <p:extLst>
      <p:ext uri="{BB962C8B-B14F-4D97-AF65-F5344CB8AC3E}">
        <p14:creationId xmlns:p14="http://schemas.microsoft.com/office/powerpoint/2010/main" val="316234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698E-00BF-4F9D-B44A-9B0B6655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Open Launch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26B68-9D4A-4431-A9AF-A58B1D51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" y="1316382"/>
            <a:ext cx="12037860" cy="55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664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1386-AE1D-4A3C-8C9C-1735F3B7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/>
              <a:t>Invalid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031A2-0AD3-4B72-80A4-519ADAB8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435"/>
            <a:ext cx="8457736" cy="56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2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B513-98BE-4A11-82BF-1961E436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2709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9DBB9-2B8A-4765-ACFD-FEC9BC04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30" y="1163555"/>
            <a:ext cx="12192000" cy="584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71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4A9C-5C80-486B-9124-16EE8BBF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131"/>
          </a:xfrm>
        </p:spPr>
        <p:txBody>
          <a:bodyPr/>
          <a:lstStyle/>
          <a:p>
            <a:r>
              <a:rPr lang="en-US" dirty="0"/>
              <a:t>Option to provide as </a:t>
            </a:r>
            <a:r>
              <a:rPr lang="en-US" dirty="0" err="1"/>
              <a:t>apicontroller</a:t>
            </a:r>
            <a:r>
              <a:rPr lang="en-US" dirty="0"/>
              <a:t> checks the model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2ADE5-9666-44E7-811D-131F86BF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734"/>
            <a:ext cx="12192000" cy="39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64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32BF1-4644-4198-A729-83E4D09E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Model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15AC6-D730-4F6B-B1BC-7996D25D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687"/>
            <a:ext cx="7660141" cy="49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00A3A-6EAC-4DA8-BBD3-877E5999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50F02-DD23-47FC-9CF9-DDDAA3442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356" y="1300946"/>
            <a:ext cx="12192000" cy="48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76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2B83-1D15-43D9-B8C1-09790B213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3305"/>
          </a:xfrm>
        </p:spPr>
        <p:txBody>
          <a:bodyPr/>
          <a:lstStyle/>
          <a:p>
            <a:r>
              <a:rPr lang="en-US" dirty="0"/>
              <a:t>With error messages from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13380-CE05-4A43-A970-9E3CA699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" y="1444487"/>
            <a:ext cx="7478661" cy="54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142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FCCF-3A02-40E7-91AE-C30388936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6992"/>
          </a:xfrm>
        </p:spPr>
        <p:txBody>
          <a:bodyPr/>
          <a:lstStyle/>
          <a:p>
            <a:r>
              <a:rPr lang="en-US" dirty="0"/>
              <a:t>Need to consider fluent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7C8E1-3BD4-4609-8B09-372CBDAA10B6}"/>
              </a:ext>
            </a:extLst>
          </p:cNvPr>
          <p:cNvSpPr txBox="1"/>
          <p:nvPr/>
        </p:nvSpPr>
        <p:spPr>
          <a:xfrm>
            <a:off x="432904" y="1501913"/>
            <a:ext cx="469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Annotations are OK for simple use cases.</a:t>
            </a:r>
          </a:p>
          <a:p>
            <a:r>
              <a:rPr lang="en-US" dirty="0"/>
              <a:t>https://fluentvalidation.net/</a:t>
            </a:r>
          </a:p>
        </p:txBody>
      </p:sp>
    </p:spTree>
    <p:extLst>
      <p:ext uri="{BB962C8B-B14F-4D97-AF65-F5344CB8AC3E}">
        <p14:creationId xmlns:p14="http://schemas.microsoft.com/office/powerpoint/2010/main" val="3119537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AD7B-2D6E-4690-9F06-A941D7E2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27096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DTO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91C6A-2D7C-4E92-834F-75539CFA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12"/>
            <a:ext cx="12192000" cy="55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55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8D43-1D04-4E50-86A0-D24251A2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192"/>
          </a:xfrm>
        </p:spPr>
        <p:txBody>
          <a:bodyPr>
            <a:normAutofit fontScale="90000"/>
          </a:bodyPr>
          <a:lstStyle/>
          <a:p>
            <a:r>
              <a:rPr lang="en-US" dirty="0"/>
              <a:t>HTTP 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199BF-0D8B-4A86-884E-C85ACB23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026"/>
            <a:ext cx="10485095" cy="56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1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8FAE-C278-4F8A-92E5-251323FD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POSTMAN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3BE7E-BFDB-4314-89BE-8C8864E1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48"/>
            <a:ext cx="10263460" cy="56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20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{418E6B71-DD28-49FE-B0D5-1F6931AC30EF}tf33552983_win32</Template>
  <TotalTime>1543</TotalTime>
  <Words>1060</Words>
  <Application>Microsoft Office PowerPoint</Application>
  <PresentationFormat>Widescreen</PresentationFormat>
  <Paragraphs>232</Paragraphs>
  <Slides>159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5" baseType="lpstr">
      <vt:lpstr>Arial</vt:lpstr>
      <vt:lpstr>Franklin Gothic Book</vt:lpstr>
      <vt:lpstr>Franklin Gothic Demi</vt:lpstr>
      <vt:lpstr>Wingdings</vt:lpstr>
      <vt:lpstr>Wingdings 2</vt:lpstr>
      <vt:lpstr>DividendVTI</vt:lpstr>
      <vt:lpstr>ASPNETCORE6RESTAPI</vt:lpstr>
      <vt:lpstr>Project template</vt:lpstr>
      <vt:lpstr>Create project</vt:lpstr>
      <vt:lpstr>Enable open api support</vt:lpstr>
      <vt:lpstr>Userinfo.api</vt:lpstr>
      <vt:lpstr>USER INFO API</vt:lpstr>
      <vt:lpstr>PowerPoint Presentation</vt:lpstr>
      <vt:lpstr>PowerPoint Presentation</vt:lpstr>
      <vt:lpstr>Open Launch Profiles</vt:lpstr>
      <vt:lpstr>Application started</vt:lpstr>
      <vt:lpstr>Navigate to the root</vt:lpstr>
      <vt:lpstr>swagger</vt:lpstr>
      <vt:lpstr>Navigate to weatherforecast</vt:lpstr>
      <vt:lpstr>.Net CLI</vt:lpstr>
      <vt:lpstr>dotnet</vt:lpstr>
      <vt:lpstr>Dotnet -h</vt:lpstr>
      <vt:lpstr>Dotnet run -h</vt:lpstr>
      <vt:lpstr>Dotnet run </vt:lpstr>
      <vt:lpstr>Appsettings.json</vt:lpstr>
      <vt:lpstr>Delete weatherforecastcontroller and weatherforecast</vt:lpstr>
      <vt:lpstr>Top level statement feature</vt:lpstr>
      <vt:lpstr>Iapplicationbuilder</vt:lpstr>
      <vt:lpstr>swagger</vt:lpstr>
      <vt:lpstr>APP.Run</vt:lpstr>
      <vt:lpstr>Run the application</vt:lpstr>
      <vt:lpstr>Enable swagger</vt:lpstr>
      <vt:lpstr>SWAGGER UI</vt:lpstr>
      <vt:lpstr>Any other request</vt:lpstr>
      <vt:lpstr>Enable development environment</vt:lpstr>
      <vt:lpstr>ASPNETCORE_ENVIRONMENT - development</vt:lpstr>
      <vt:lpstr>ASPNETCORE_ENVIRONMENT - production</vt:lpstr>
      <vt:lpstr>Run the application</vt:lpstr>
      <vt:lpstr>Aspnetcore_environment = development</vt:lpstr>
      <vt:lpstr>API and return responses</vt:lpstr>
      <vt:lpstr>Alternatives to builder.services.addcontrollers</vt:lpstr>
      <vt:lpstr>UserInfo.API</vt:lpstr>
      <vt:lpstr>userscontroller</vt:lpstr>
      <vt:lpstr>Return JSON RESULT</vt:lpstr>
      <vt:lpstr>Attribute route</vt:lpstr>
      <vt:lpstr>Routing in ASP.Net Core</vt:lpstr>
      <vt:lpstr>Add UseRouting and USEENDPOINTS</vt:lpstr>
      <vt:lpstr>Api/users</vt:lpstr>
      <vt:lpstr>test</vt:lpstr>
      <vt:lpstr>test</vt:lpstr>
      <vt:lpstr>Add route</vt:lpstr>
      <vt:lpstr>Add environment variable</vt:lpstr>
      <vt:lpstr>Get users</vt:lpstr>
      <vt:lpstr>Improve model classes</vt:lpstr>
      <vt:lpstr>UsersDataStore</vt:lpstr>
      <vt:lpstr>Change the controller</vt:lpstr>
      <vt:lpstr>TEST API</vt:lpstr>
      <vt:lpstr>Get user by id</vt:lpstr>
      <vt:lpstr>Get USER BY ID</vt:lpstr>
      <vt:lpstr>NOT FOUND</vt:lpstr>
      <vt:lpstr>null</vt:lpstr>
      <vt:lpstr>Way of returning status codes</vt:lpstr>
      <vt:lpstr>Use actionresult</vt:lpstr>
      <vt:lpstr>NOT FOUND</vt:lpstr>
      <vt:lpstr>FOUND</vt:lpstr>
      <vt:lpstr>Point of interest dto</vt:lpstr>
      <vt:lpstr>User DTO with Child</vt:lpstr>
      <vt:lpstr>Fill the data</vt:lpstr>
      <vt:lpstr>Points of interest controller</vt:lpstr>
      <vt:lpstr>POINTSOFINTEREST CONTROLLER</vt:lpstr>
      <vt:lpstr>Swagger</vt:lpstr>
      <vt:lpstr>Return child resource</vt:lpstr>
      <vt:lpstr>NOT FOUND</vt:lpstr>
      <vt:lpstr>POINT OF INTEREST</vt:lpstr>
      <vt:lpstr>NOT FOUND</vt:lpstr>
      <vt:lpstr>NOT FOUND</vt:lpstr>
      <vt:lpstr>Get user</vt:lpstr>
      <vt:lpstr>Format response data</vt:lpstr>
      <vt:lpstr>Accept HEADER</vt:lpstr>
      <vt:lpstr>ACCEPT HEADER WITH XML RETURNS JSON</vt:lpstr>
      <vt:lpstr>RETURN HTTP NOT ACCEPTABLE</vt:lpstr>
      <vt:lpstr>Support xml</vt:lpstr>
      <vt:lpstr>Default json</vt:lpstr>
      <vt:lpstr>Files controller</vt:lpstr>
      <vt:lpstr>File</vt:lpstr>
      <vt:lpstr>Download file</vt:lpstr>
      <vt:lpstr>File does not support file format</vt:lpstr>
      <vt:lpstr>Add FileextensionContentTypeProvider</vt:lpstr>
      <vt:lpstr>GET FILE</vt:lpstr>
      <vt:lpstr>Observe content type got changed</vt:lpstr>
      <vt:lpstr>Passing data to the api</vt:lpstr>
      <vt:lpstr>HTTP POST  : Point of interest</vt:lpstr>
      <vt:lpstr>HTTP POST</vt:lpstr>
      <vt:lpstr>Created at route</vt:lpstr>
      <vt:lpstr>Empty body</vt:lpstr>
      <vt:lpstr>Invalid property</vt:lpstr>
      <vt:lpstr>Data annotations</vt:lpstr>
      <vt:lpstr>Option to provide as apicontroller checks the model state</vt:lpstr>
      <vt:lpstr>Model validation</vt:lpstr>
      <vt:lpstr>Error messages</vt:lpstr>
      <vt:lpstr>With error messages from the code</vt:lpstr>
      <vt:lpstr>Need to consider fluent validation</vt:lpstr>
      <vt:lpstr>Update DTO</vt:lpstr>
      <vt:lpstr>HTTP PUT</vt:lpstr>
      <vt:lpstr>POSTMAN - 1</vt:lpstr>
      <vt:lpstr>POSTMAN - 2</vt:lpstr>
      <vt:lpstr>Postman 3</vt:lpstr>
      <vt:lpstr>Postman 4</vt:lpstr>
      <vt:lpstr>Partially update a resource</vt:lpstr>
      <vt:lpstr>Install two packages</vt:lpstr>
      <vt:lpstr>Replace</vt:lpstr>
      <vt:lpstr>Still works</vt:lpstr>
      <vt:lpstr>patch</vt:lpstr>
      <vt:lpstr>PATCH BODY</vt:lpstr>
      <vt:lpstr>POSTMAN GET to verify patch</vt:lpstr>
      <vt:lpstr>PATCH (update multiple)</vt:lpstr>
      <vt:lpstr>Check get</vt:lpstr>
      <vt:lpstr>INVALID REQUEST</vt:lpstr>
      <vt:lpstr>PATCH update (multiple)</vt:lpstr>
      <vt:lpstr>PATCH - Mandatory fields removed - 1</vt:lpstr>
      <vt:lpstr>PATCH - Mandatory fields removed - 2</vt:lpstr>
      <vt:lpstr>PATCH - Mandatory fields removed - 3</vt:lpstr>
      <vt:lpstr>PATCH - Mandatory fields removed - 4</vt:lpstr>
      <vt:lpstr>HTTP DELETE</vt:lpstr>
      <vt:lpstr>HTTP DELETE – POINT OF INTEREST</vt:lpstr>
      <vt:lpstr>GET POINT OF INTEREST</vt:lpstr>
      <vt:lpstr>Working with services and dependency injection</vt:lpstr>
      <vt:lpstr>CREATEBUILDER – Defaults 1</vt:lpstr>
      <vt:lpstr>Create builder – defaults 2</vt:lpstr>
      <vt:lpstr>Create builder – defaults - 3</vt:lpstr>
      <vt:lpstr>Add LOGGER</vt:lpstr>
      <vt:lpstr>Observe log</vt:lpstr>
      <vt:lpstr>Change the default to warning</vt:lpstr>
      <vt:lpstr>Add namespace (UserInfo.api.controllers) - 1</vt:lpstr>
      <vt:lpstr>Add namespace (UserInfo.api.controllers) - 2</vt:lpstr>
      <vt:lpstr>Handle 500 errors</vt:lpstr>
      <vt:lpstr>Handling your request</vt:lpstr>
      <vt:lpstr>Critical</vt:lpstr>
      <vt:lpstr>Serilog (Install NUGET PACKAGES)</vt:lpstr>
      <vt:lpstr>Use serilog</vt:lpstr>
      <vt:lpstr>RUN THE API</vt:lpstr>
      <vt:lpstr>FATAL ERROR</vt:lpstr>
      <vt:lpstr>Logs folder</vt:lpstr>
      <vt:lpstr>Service</vt:lpstr>
      <vt:lpstr>Dependency injection</vt:lpstr>
      <vt:lpstr>Use the service</vt:lpstr>
      <vt:lpstr>TEST THE SERVICE</vt:lpstr>
      <vt:lpstr>IMailService</vt:lpstr>
      <vt:lpstr>Cloud MAIL SERVICE</vt:lpstr>
      <vt:lpstr>Use interface</vt:lpstr>
      <vt:lpstr>Debug /RELEASE</vt:lpstr>
      <vt:lpstr>Test the service</vt:lpstr>
      <vt:lpstr>User data store - 1</vt:lpstr>
      <vt:lpstr>User data store - 2</vt:lpstr>
      <vt:lpstr>Configuration files</vt:lpstr>
      <vt:lpstr>Create DEFAULT builder – add json</vt:lpstr>
      <vt:lpstr>Take configurations - 1</vt:lpstr>
      <vt:lpstr>Take configurations - 2</vt:lpstr>
      <vt:lpstr>TEST CONFIGURATIONs</vt:lpstr>
      <vt:lpstr>AppSETTINGS FILE</vt:lpstr>
      <vt:lpstr>APPSETTINGS</vt:lpstr>
      <vt:lpstr>debug</vt:lpstr>
      <vt:lpstr>Change environment to production</vt:lpstr>
      <vt:lpstr>Test configuration</vt:lpstr>
      <vt:lpstr>Change it back to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ASPNETCORE6RESTAPI</dc:title>
  <dc:creator>Kandula, Sandeep</dc:creator>
  <cp:lastModifiedBy>Kandula, Sandeep</cp:lastModifiedBy>
  <cp:revision>319</cp:revision>
  <dcterms:created xsi:type="dcterms:W3CDTF">2022-02-17T10:11:43Z</dcterms:created>
  <dcterms:modified xsi:type="dcterms:W3CDTF">2022-03-15T19:03:04Z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